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8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9ED92759-2003-4AF9-F6B7-583C80E93B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195D689-82BD-5F94-A57E-A66292AD0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7FD17-A52C-4F74-9A6D-2462B371854C}" type="datetimeFigureOut">
              <a:rPr lang="sk-SK" smtClean="0"/>
              <a:t>28. 9. 2022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41765AD-98E7-40FA-F6D2-A0C237CDD0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FFEA076-4432-AAF9-3148-8381819B91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73E9-31FA-4169-9E36-ED7A592DB2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67463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2CC34-2FD7-43CB-95BC-F7289194B38A}" type="datetimeFigureOut">
              <a:rPr lang="sk-SK" smtClean="0"/>
              <a:t>28. 9. 2022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9F269-BB95-48B0-9C57-F99B03E4CE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1498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solidFill>
          <a:srgbClr val="A6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800" y="532799"/>
            <a:ext cx="11473200" cy="1695600"/>
          </a:xfrm>
          <a:noFill/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8800" y="2239200"/>
            <a:ext cx="11473200" cy="1695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Public Sans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53" y="5797126"/>
            <a:ext cx="2707247" cy="8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48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385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385200" y="365125"/>
            <a:ext cx="8187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7238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200" y="4935600"/>
            <a:ext cx="11448000" cy="903600"/>
          </a:xfrm>
        </p:spPr>
        <p:txBody>
          <a:bodyPr anchor="t"/>
          <a:lstStyle>
            <a:lvl1pPr>
              <a:defRPr sz="3600" b="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4" name="Zástupný objekt pre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252975"/>
            <a:ext cx="11449050" cy="682625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  <a:latin typeface="Public Sans" pitchFamily="2" charset="-18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Kliknite sem a zadajte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85200" y="1129451"/>
            <a:ext cx="11448000" cy="4954947"/>
          </a:xfrm>
        </p:spPr>
        <p:txBody>
          <a:bodyPr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00" y="6246000"/>
            <a:ext cx="1704948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71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669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385200" y="1136591"/>
            <a:ext cx="5500800" cy="4888194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02000" y="1136591"/>
            <a:ext cx="5716800" cy="4888194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9510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200" y="363600"/>
            <a:ext cx="11433600" cy="6192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85200" y="1124582"/>
            <a:ext cx="56109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370798" y="2079476"/>
            <a:ext cx="5610902" cy="400739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124582"/>
            <a:ext cx="5646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079476"/>
            <a:ext cx="5646600" cy="400739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2282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961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4641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200" y="428400"/>
            <a:ext cx="4572000" cy="90360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097600" y="428400"/>
            <a:ext cx="6724800" cy="538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385199" y="1476000"/>
            <a:ext cx="4586400" cy="4334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7766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200" y="428400"/>
            <a:ext cx="4572000" cy="90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097600" y="428400"/>
            <a:ext cx="6724800" cy="538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385200" y="1476000"/>
            <a:ext cx="4586400" cy="4334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933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noProof="0" dirty="0"/>
          </a:p>
        </p:txBody>
      </p:sp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385200" y="365124"/>
            <a:ext cx="11433600" cy="6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85200" y="1353600"/>
            <a:ext cx="11448000" cy="447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385200" y="6361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Public Sans" pitchFamily="2" charset="-18"/>
              </a:defRPr>
            </a:lvl1pPr>
          </a:lstStyle>
          <a:p>
            <a:fld id="{78D49560-3A19-4FE2-8C50-4A125503C33C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00" y="6246000"/>
            <a:ext cx="1704948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3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Public Sans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Public Sans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Public Sans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Public Sans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Public Sans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Public Sans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298800" y="532799"/>
            <a:ext cx="11473200" cy="1695600"/>
          </a:xfrm>
        </p:spPr>
        <p:txBody>
          <a:bodyPr>
            <a:normAutofit/>
          </a:bodyPr>
          <a:lstStyle/>
          <a:p>
            <a:r>
              <a:rPr lang="sk-SK" b="1" dirty="0"/>
              <a:t>Šablóna 16:9 – pre záverečné a semestrálne prace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298800" y="2396104"/>
            <a:ext cx="11473200" cy="368152"/>
          </a:xfrm>
        </p:spPr>
        <p:txBody>
          <a:bodyPr/>
          <a:lstStyle/>
          <a:p>
            <a:r>
              <a:rPr lang="sk-SK" dirty="0"/>
              <a:t>Bakalárska / Diplomová / Dizertačná práca</a:t>
            </a:r>
          </a:p>
          <a:p>
            <a:endParaRPr lang="sk-SK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298800" y="3295016"/>
            <a:ext cx="6990521" cy="3547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tabLst>
                <a:tab pos="1881188" algn="l"/>
                <a:tab pos="2155825" algn="l"/>
              </a:tabLst>
            </a:pPr>
            <a:r>
              <a:rPr lang="sk-SK" sz="2000" dirty="0">
                <a:solidFill>
                  <a:schemeClr val="bg1"/>
                </a:solidFill>
                <a:latin typeface="Public Sans" pitchFamily="2" charset="-18"/>
              </a:rPr>
              <a:t>Autor práce:  	Bc. </a:t>
            </a:r>
            <a:r>
              <a:rPr lang="sk-SK" sz="2000" dirty="0" err="1">
                <a:solidFill>
                  <a:schemeClr val="bg1"/>
                </a:solidFill>
                <a:latin typeface="Public Sans" pitchFamily="2" charset="-18"/>
              </a:rPr>
              <a:t>Iger</a:t>
            </a:r>
            <a:r>
              <a:rPr lang="sk-SK" sz="2000" dirty="0">
                <a:solidFill>
                  <a:schemeClr val="bg1"/>
                </a:solidFill>
                <a:latin typeface="Public Sans" pitchFamily="2" charset="-18"/>
              </a:rPr>
              <a:t> Tiger</a:t>
            </a:r>
          </a:p>
        </p:txBody>
      </p:sp>
      <p:sp>
        <p:nvSpPr>
          <p:cNvPr id="7" name="Obdĺžnik 6"/>
          <p:cNvSpPr/>
          <p:nvPr/>
        </p:nvSpPr>
        <p:spPr>
          <a:xfrm>
            <a:off x="298800" y="3649719"/>
            <a:ext cx="709403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1881188" algn="l"/>
                <a:tab pos="2147888" algn="l"/>
              </a:tabLst>
            </a:pPr>
            <a:r>
              <a:rPr lang="sk-SK" dirty="0">
                <a:solidFill>
                  <a:schemeClr val="bg1"/>
                </a:solidFill>
                <a:latin typeface="Public Sans" pitchFamily="2" charset="-18"/>
              </a:rPr>
              <a:t>Vedúci práce: 	doc. Ing. Ferko Obecný, PhD. </a:t>
            </a:r>
          </a:p>
        </p:txBody>
      </p:sp>
      <p:sp>
        <p:nvSpPr>
          <p:cNvPr id="8" name="Obdĺžnik 7"/>
          <p:cNvSpPr/>
          <p:nvPr/>
        </p:nvSpPr>
        <p:spPr>
          <a:xfrm>
            <a:off x="298800" y="4023604"/>
            <a:ext cx="321305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tabLst>
                <a:tab pos="1881188" algn="l"/>
                <a:tab pos="2155825" algn="l"/>
              </a:tabLst>
            </a:pPr>
            <a:r>
              <a:rPr lang="sk-SK" dirty="0">
                <a:solidFill>
                  <a:schemeClr val="bg1"/>
                </a:solidFill>
                <a:latin typeface="Public Sans" pitchFamily="2" charset="-18"/>
              </a:rPr>
              <a:t>Akademický rok: 	2021/2022 </a:t>
            </a:r>
          </a:p>
        </p:txBody>
      </p:sp>
    </p:spTree>
    <p:extLst>
      <p:ext uri="{BB962C8B-B14F-4D97-AF65-F5344CB8AC3E}">
        <p14:creationId xmlns:p14="http://schemas.microsoft.com/office/powerpoint/2010/main" val="409570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Cieľ práce</a:t>
            </a:r>
          </a:p>
        </p:txBody>
      </p:sp>
      <p:sp>
        <p:nvSpPr>
          <p:cNvPr id="4" name="Zástupný objekt pre obsah 2"/>
          <p:cNvSpPr>
            <a:spLocks noGrp="1"/>
          </p:cNvSpPr>
          <p:nvPr>
            <p:ph idx="4294967295"/>
          </p:nvPr>
        </p:nvSpPr>
        <p:spPr>
          <a:xfrm>
            <a:off x="744538" y="1095375"/>
            <a:ext cx="11447462" cy="88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Návrh príkladu merania vybraných pracovných charakteristík robota </a:t>
            </a:r>
            <a:r>
              <a:rPr lang="sk-SK" sz="2400" dirty="0" err="1"/>
              <a:t>Fanuc</a:t>
            </a:r>
            <a:r>
              <a:rPr lang="sk-SK" sz="2400" dirty="0"/>
              <a:t> LR Mate 200iC a jeho praktická realizácia v laboratóriu KAVS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99600" y="2095305"/>
            <a:ext cx="11433600" cy="3080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Public Sans" pitchFamily="2" charset="-18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sk-SK" sz="2400" dirty="0"/>
              <a:t>Čiastkové úlohy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k-SK" sz="2400" b="0" dirty="0">
                <a:solidFill>
                  <a:schemeClr val="bg2">
                    <a:lumMod val="10000"/>
                  </a:schemeClr>
                </a:solidFill>
              </a:rPr>
              <a:t>Spracovanie problematiky merania pracovných charakteristík priemyselných robotov podľa normy ISO 9283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k-SK" sz="2400" b="0" dirty="0">
                <a:solidFill>
                  <a:schemeClr val="bg2">
                    <a:lumMod val="10000"/>
                  </a:schemeClr>
                </a:solidFill>
              </a:rPr>
              <a:t>Výber pracovných charakteristík pre aplikáciu robota v laboratórnych podmienkach KAVS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k-SK" sz="2400" b="0" dirty="0">
                <a:solidFill>
                  <a:schemeClr val="bg2">
                    <a:lumMod val="10000"/>
                  </a:schemeClr>
                </a:solidFill>
              </a:rPr>
              <a:t>Návrh spôsobu a postupu merania vybraných pracovných charakteristík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k-SK" sz="2400" b="0" dirty="0">
                <a:solidFill>
                  <a:schemeClr val="bg2">
                    <a:lumMod val="10000"/>
                  </a:schemeClr>
                </a:solidFill>
              </a:rPr>
              <a:t>Návrh spôsobu vyhodnotenia merania a tvorbu meracieho protokolu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k-SK" sz="2400" b="0" dirty="0">
                <a:solidFill>
                  <a:schemeClr val="bg2">
                    <a:lumMod val="10000"/>
                  </a:schemeClr>
                </a:solidFill>
              </a:rPr>
              <a:t>Kalibrácia robota </a:t>
            </a:r>
            <a:r>
              <a:rPr lang="sk-SK" sz="2400" b="0" dirty="0" err="1">
                <a:solidFill>
                  <a:schemeClr val="bg2">
                    <a:lumMod val="10000"/>
                  </a:schemeClr>
                </a:solidFill>
              </a:rPr>
              <a:t>Fanuc</a:t>
            </a:r>
            <a:r>
              <a:rPr lang="sk-SK" sz="2400" b="0" dirty="0">
                <a:solidFill>
                  <a:schemeClr val="bg2">
                    <a:lumMod val="10000"/>
                  </a:schemeClr>
                </a:solidFill>
              </a:rPr>
              <a:t> LR Mate 200iC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820670F-5FBC-C530-280D-282D64BA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008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Meranie s využitím laserového </a:t>
            </a:r>
            <a:r>
              <a:rPr lang="sk-SK" dirty="0" err="1"/>
              <a:t>interferometra</a:t>
            </a:r>
            <a:endParaRPr lang="sk-SK" dirty="0"/>
          </a:p>
        </p:txBody>
      </p:sp>
      <p:sp>
        <p:nvSpPr>
          <p:cNvPr id="5" name="Zástupný objekt pre obsah 2"/>
          <p:cNvSpPr>
            <a:spLocks noGrp="1"/>
          </p:cNvSpPr>
          <p:nvPr>
            <p:ph idx="4294967295"/>
          </p:nvPr>
        </p:nvSpPr>
        <p:spPr>
          <a:xfrm>
            <a:off x="744538" y="1128713"/>
            <a:ext cx="11447462" cy="495617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2400" dirty="0"/>
              <a:t>Meranie 5 bodov, umiestnených na hranách pomyselnej kocky v pracovnom priestore robota.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2400" dirty="0"/>
              <a:t>Obojsmerný spôsob merania pre možnosť pozorovania vôli v kĺboch robota.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</p:txBody>
      </p:sp>
      <p:grpSp>
        <p:nvGrpSpPr>
          <p:cNvPr id="6" name="Skupina 5"/>
          <p:cNvGrpSpPr/>
          <p:nvPr/>
        </p:nvGrpSpPr>
        <p:grpSpPr>
          <a:xfrm>
            <a:off x="1109851" y="2912416"/>
            <a:ext cx="10599084" cy="3096000"/>
            <a:chOff x="1109851" y="2912416"/>
            <a:chExt cx="10599084" cy="3096000"/>
          </a:xfrm>
        </p:grpSpPr>
        <p:pic>
          <p:nvPicPr>
            <p:cNvPr id="7" name="Obrázok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92"/>
            <a:stretch/>
          </p:blipFill>
          <p:spPr>
            <a:xfrm>
              <a:off x="1109851" y="2912416"/>
              <a:ext cx="3227986" cy="3096000"/>
            </a:xfrm>
            <a:prstGeom prst="rect">
              <a:avLst/>
            </a:prstGeom>
          </p:spPr>
        </p:pic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277" y="3192842"/>
              <a:ext cx="2740015" cy="2439154"/>
            </a:xfrm>
            <a:prstGeom prst="rect">
              <a:avLst/>
            </a:prstGeom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2935" y="3471424"/>
              <a:ext cx="3636000" cy="1913688"/>
            </a:xfrm>
            <a:prstGeom prst="rect">
              <a:avLst/>
            </a:prstGeom>
          </p:spPr>
        </p:pic>
        <p:sp>
          <p:nvSpPr>
            <p:cNvPr id="10" name="Ovál 9"/>
            <p:cNvSpPr/>
            <p:nvPr/>
          </p:nvSpPr>
          <p:spPr>
            <a:xfrm>
              <a:off x="8079566" y="3826194"/>
              <a:ext cx="288032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Ovál 10"/>
            <p:cNvSpPr/>
            <p:nvPr/>
          </p:nvSpPr>
          <p:spPr>
            <a:xfrm>
              <a:off x="10841723" y="3834820"/>
              <a:ext cx="288032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Ovál 11"/>
            <p:cNvSpPr/>
            <p:nvPr/>
          </p:nvSpPr>
          <p:spPr>
            <a:xfrm>
              <a:off x="7018550" y="5239136"/>
              <a:ext cx="216000" cy="144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Ovál 12"/>
            <p:cNvSpPr/>
            <p:nvPr/>
          </p:nvSpPr>
          <p:spPr>
            <a:xfrm>
              <a:off x="7084530" y="3681430"/>
              <a:ext cx="216000" cy="18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Ovál 13"/>
            <p:cNvSpPr/>
            <p:nvPr/>
          </p:nvSpPr>
          <p:spPr>
            <a:xfrm>
              <a:off x="5487332" y="5416096"/>
              <a:ext cx="216000" cy="18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Ovál 14"/>
            <p:cNvSpPr/>
            <p:nvPr/>
          </p:nvSpPr>
          <p:spPr>
            <a:xfrm>
              <a:off x="6482744" y="4613384"/>
              <a:ext cx="216000" cy="18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FF80F03-B71B-0E1E-2AE7-5A499C7E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756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i="1" dirty="0"/>
              <a:t>Ďakujem za pozornosť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/>
              <a:t>Titul Meno Priezvisko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42A72B3-4B55-DF9F-11A8-B740BB544A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9560-3A19-4FE2-8C50-4A125503C33C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172637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DS-2021">
      <a:dk1>
        <a:srgbClr val="002D72"/>
      </a:dk1>
      <a:lt1>
        <a:sysClr val="window" lastClr="FFFFFF"/>
      </a:lt1>
      <a:dk2>
        <a:srgbClr val="002D72"/>
      </a:dk2>
      <a:lt2>
        <a:srgbClr val="E7E6E6"/>
      </a:lt2>
      <a:accent1>
        <a:srgbClr val="002D72"/>
      </a:accent1>
      <a:accent2>
        <a:srgbClr val="A1A5C8"/>
      </a:accent2>
      <a:accent3>
        <a:srgbClr val="3E5698"/>
      </a:accent3>
      <a:accent4>
        <a:srgbClr val="6CACE4"/>
      </a:accent4>
      <a:accent5>
        <a:srgbClr val="A9C9EB"/>
      </a:accent5>
      <a:accent6>
        <a:srgbClr val="AEABA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_StrojF_16-9-šablona-prerobená" id="{09C4CAF3-7362-45FA-87BC-AF2A7FE406FC}" vid="{247E00E3-CB87-416D-916A-5030A71994E0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Prezentácia_StrojF_16-9-šablona-prerobená</Template>
  <TotalTime>28</TotalTime>
  <Words>144</Words>
  <Application>Microsoft Office PowerPoint</Application>
  <PresentationFormat>Širokouhlá</PresentationFormat>
  <Paragraphs>21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9" baseType="lpstr">
      <vt:lpstr>Arial</vt:lpstr>
      <vt:lpstr>Calibri</vt:lpstr>
      <vt:lpstr>Public Sans</vt:lpstr>
      <vt:lpstr>Wingdings</vt:lpstr>
      <vt:lpstr>Motív balíka Office</vt:lpstr>
      <vt:lpstr>Šablóna 16:9 – pre záverečné a semestrálne prace</vt:lpstr>
      <vt:lpstr>Cieľ práce</vt:lpstr>
      <vt:lpstr>Meranie s využitím laserového interferometra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pracoviska pre meranie pracovných charakteristík priemyselného robota  Fanuc LR Mate 200iC</dc:title>
  <dc:creator>Tomáš  Dodok</dc:creator>
  <cp:lastModifiedBy>Tomáš Dodok</cp:lastModifiedBy>
  <cp:revision>14</cp:revision>
  <dcterms:created xsi:type="dcterms:W3CDTF">2021-09-21T13:12:20Z</dcterms:created>
  <dcterms:modified xsi:type="dcterms:W3CDTF">2022-09-28T09:09:13Z</dcterms:modified>
</cp:coreProperties>
</file>